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sldIdLst>
    <p:sldId id="256" r:id="rId2"/>
    <p:sldId id="257" r:id="rId3"/>
    <p:sldId id="258" r:id="rId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29" autoAdjust="0"/>
  </p:normalViewPr>
  <p:slideViewPr>
    <p:cSldViewPr snapToGrid="0">
      <p:cViewPr varScale="1">
        <p:scale>
          <a:sx n="96" d="100"/>
          <a:sy n="96" d="100"/>
        </p:scale>
        <p:origin x="10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8119" y="182879"/>
            <a:ext cx="950976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1859" y="882376"/>
            <a:ext cx="8098155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8994" y="3869636"/>
            <a:ext cx="7123886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3E78323-5A03-4479-8A15-67D51B8BE12F}" type="datetimeFigureOut">
              <a:rPr lang="fr-FR" smtClean="0"/>
              <a:t>26/04/2018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AFB33D7-78DD-4917-ADAB-C67FB1A44C81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>
            <a:off x="1607662" y="3733800"/>
            <a:ext cx="668655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471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78323-5A03-4479-8A15-67D51B8BE12F}" type="datetimeFigureOut">
              <a:rPr lang="fr-FR" smtClean="0"/>
              <a:t>26/04/2018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B33D7-78DD-4917-ADAB-C67FB1A44C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8983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762000"/>
            <a:ext cx="1888331" cy="54102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8688" y="762000"/>
            <a:ext cx="6036469" cy="541020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78323-5A03-4479-8A15-67D51B8BE12F}" type="datetimeFigureOut">
              <a:rPr lang="fr-FR" smtClean="0"/>
              <a:t>26/04/2018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B33D7-78DD-4917-ADAB-C67FB1A44C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1482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78323-5A03-4479-8A15-67D51B8BE12F}" type="datetimeFigureOut">
              <a:rPr lang="fr-FR" smtClean="0"/>
              <a:t>26/04/2018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B33D7-78DD-4917-ADAB-C67FB1A44C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2843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970" y="1173575"/>
            <a:ext cx="8098155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9316" y="4154520"/>
            <a:ext cx="7124891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78323-5A03-4479-8A15-67D51B8BE12F}" type="datetimeFigureOut">
              <a:rPr lang="fr-FR" smtClean="0"/>
              <a:t>26/04/2018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B33D7-78DD-4917-ADAB-C67FB1A44C81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>
            <a:off x="1609726" y="4020408"/>
            <a:ext cx="668655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581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8688" y="2057399"/>
            <a:ext cx="386334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435" y="2057400"/>
            <a:ext cx="386334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78323-5A03-4479-8A15-67D51B8BE12F}" type="datetimeFigureOut">
              <a:rPr lang="fr-FR" smtClean="0"/>
              <a:t>26/04/2018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B33D7-78DD-4917-ADAB-C67FB1A44C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5971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8688" y="2001511"/>
            <a:ext cx="386334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8688" y="2721483"/>
            <a:ext cx="386334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703" y="1999032"/>
            <a:ext cx="386334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703" y="2719322"/>
            <a:ext cx="386334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78323-5A03-4479-8A15-67D51B8BE12F}" type="datetimeFigureOut">
              <a:rPr lang="fr-FR" smtClean="0"/>
              <a:t>26/04/2018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B33D7-78DD-4917-ADAB-C67FB1A44C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7305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78323-5A03-4479-8A15-67D51B8BE12F}" type="datetimeFigureOut">
              <a:rPr lang="fr-FR" smtClean="0"/>
              <a:t>26/04/2018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B33D7-78DD-4917-ADAB-C67FB1A44C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013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78323-5A03-4479-8A15-67D51B8BE12F}" type="datetimeFigureOut">
              <a:rPr lang="fr-FR" smtClean="0"/>
              <a:t>26/04/2018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B33D7-78DD-4917-ADAB-C67FB1A44C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4571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88" y="1097280"/>
            <a:ext cx="307086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3424" y="1097280"/>
            <a:ext cx="4495441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8688" y="2834640"/>
            <a:ext cx="307086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78323-5A03-4479-8A15-67D51B8BE12F}" type="datetimeFigureOut">
              <a:rPr lang="fr-FR" smtClean="0"/>
              <a:t>26/04/2018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B33D7-78DD-4917-ADAB-C67FB1A44C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3611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88" y="1097280"/>
            <a:ext cx="307086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54033" y="1069848"/>
            <a:ext cx="4612512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8688" y="2834640"/>
            <a:ext cx="307086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78323-5A03-4479-8A15-67D51B8BE12F}" type="datetimeFigureOut">
              <a:rPr lang="fr-FR" smtClean="0"/>
              <a:t>26/04/2018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B33D7-78DD-4917-ADAB-C67FB1A44C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1956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8120" y="182880"/>
            <a:ext cx="950976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8688" y="609600"/>
            <a:ext cx="802386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8689" y="2057400"/>
            <a:ext cx="8021707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8684" y="6223830"/>
            <a:ext cx="1892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D3E78323-5A03-4479-8A15-67D51B8BE12F}" type="datetimeFigureOut">
              <a:rPr lang="fr-FR" smtClean="0"/>
              <a:t>26/04/2018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8683" y="6223830"/>
            <a:ext cx="3833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244" y="6223830"/>
            <a:ext cx="1386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0AFB33D7-78DD-4917-ADAB-C67FB1A44C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9455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hyperlink" Target="mailto:sokchea.am@g2elab.grenoble-inp.fr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7" Type="http://schemas.openxmlformats.org/officeDocument/2006/relationships/image" Target="../media/image6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10" Type="http://schemas.openxmlformats.org/officeDocument/2006/relationships/image" Target="../media/image3.pn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 bwMode="auto">
          <a:xfrm>
            <a:off x="319315" y="945503"/>
            <a:ext cx="9253302" cy="132261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/>
          <a:lstStyle/>
          <a:p>
            <a:pPr defTabSz="4264952">
              <a:defRPr/>
            </a:pPr>
            <a:endParaRPr lang="fr-FR" sz="2022">
              <a:latin typeface="Arial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8838" y="6122110"/>
            <a:ext cx="884382" cy="41405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7579" y="6134578"/>
            <a:ext cx="1190453" cy="38911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8892" y="6081943"/>
            <a:ext cx="574606" cy="469262"/>
          </a:xfrm>
          <a:prstGeom prst="rect">
            <a:avLst/>
          </a:prstGeom>
        </p:spPr>
      </p:pic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552387" y="1262448"/>
            <a:ext cx="9020230" cy="704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012" tIns="40505" rIns="81012" bIns="40505">
            <a:spAutoFit/>
          </a:bodyPr>
          <a:lstStyle>
            <a:lvl1pPr defTabSz="1279525" eaLnBrk="0" hangingPunct="0">
              <a:spcBef>
                <a:spcPct val="20000"/>
              </a:spcBef>
              <a:buChar char="•"/>
              <a:defRPr sz="1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79525" eaLnBrk="0" hangingPunct="0">
              <a:spcBef>
                <a:spcPct val="20000"/>
              </a:spcBef>
              <a:buChar char="–"/>
              <a:defRPr sz="1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79525" eaLnBrk="0" hangingPunct="0">
              <a:spcBef>
                <a:spcPct val="20000"/>
              </a:spcBef>
              <a:buChar char="•"/>
              <a:defRPr sz="10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79525" eaLnBrk="0" hangingPunct="0">
              <a:spcBef>
                <a:spcPct val="20000"/>
              </a:spcBef>
              <a:buChar char="–"/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79525" eaLnBrk="0" hangingPunct="0">
              <a:spcBef>
                <a:spcPct val="20000"/>
              </a:spcBef>
              <a:buChar char="»"/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2000" b="1" dirty="0">
                <a:latin typeface="Arial Unicode MS" pitchFamily="34" charset="-128"/>
              </a:rPr>
              <a:t>Design and optimization of IGBT gate drivers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2000" b="1" dirty="0">
                <a:latin typeface="Arial Unicode MS" pitchFamily="34" charset="-128"/>
              </a:rPr>
              <a:t>for high insulation voltage up to 30kV 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186611" y="2657754"/>
            <a:ext cx="9501421" cy="1312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012" tIns="40505" rIns="81012" bIns="40505">
            <a:spAutoFit/>
          </a:bodyPr>
          <a:lstStyle>
            <a:lvl1pPr defTabSz="1279525" eaLnBrk="0" hangingPunct="0">
              <a:spcBef>
                <a:spcPct val="20000"/>
              </a:spcBef>
              <a:buChar char="•"/>
              <a:defRPr sz="1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79525" eaLnBrk="0" hangingPunct="0">
              <a:spcBef>
                <a:spcPct val="20000"/>
              </a:spcBef>
              <a:buChar char="–"/>
              <a:defRPr sz="1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79525" eaLnBrk="0" hangingPunct="0">
              <a:spcBef>
                <a:spcPct val="20000"/>
              </a:spcBef>
              <a:buChar char="•"/>
              <a:defRPr sz="10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79525" eaLnBrk="0" hangingPunct="0">
              <a:spcBef>
                <a:spcPct val="20000"/>
              </a:spcBef>
              <a:buChar char="–"/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79525" eaLnBrk="0" hangingPunct="0">
              <a:spcBef>
                <a:spcPct val="20000"/>
              </a:spcBef>
              <a:buChar char="»"/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 b="1" dirty="0" err="1">
                <a:latin typeface="Arial Unicode MS" pitchFamily="34" charset="-128"/>
              </a:rPr>
              <a:t>Sokchea</a:t>
            </a:r>
            <a:r>
              <a:rPr lang="fr-FR" altLang="fr-FR" sz="1600" b="1" dirty="0">
                <a:latin typeface="Arial Unicode MS" pitchFamily="34" charset="-128"/>
              </a:rPr>
              <a:t> AM</a:t>
            </a:r>
            <a:r>
              <a:rPr lang="fr-FR" altLang="fr-FR" sz="1600" b="1" baseline="30000" dirty="0">
                <a:latin typeface="Arial Unicode MS" pitchFamily="34" charset="-128"/>
              </a:rPr>
              <a:t>1</a:t>
            </a:r>
            <a:r>
              <a:rPr lang="fr-FR" altLang="fr-FR" sz="1600" b="1" dirty="0">
                <a:latin typeface="Arial Unicode MS" pitchFamily="34" charset="-128"/>
              </a:rPr>
              <a:t>, Pierre LEFRANC</a:t>
            </a:r>
            <a:r>
              <a:rPr lang="fr-FR" altLang="fr-FR" sz="1600" b="1" baseline="30000" dirty="0">
                <a:latin typeface="Arial Unicode MS" pitchFamily="34" charset="-128"/>
              </a:rPr>
              <a:t>1</a:t>
            </a:r>
            <a:r>
              <a:rPr lang="fr-FR" altLang="fr-FR" sz="1600" b="1" dirty="0">
                <a:latin typeface="Arial Unicode MS" pitchFamily="34" charset="-128"/>
              </a:rPr>
              <a:t>, David FREY</a:t>
            </a:r>
            <a:r>
              <a:rPr lang="fr-FR" altLang="fr-FR" sz="1600" b="1" baseline="30000" dirty="0">
                <a:latin typeface="Arial Unicode MS" pitchFamily="34" charset="-128"/>
              </a:rPr>
              <a:t>2</a:t>
            </a:r>
            <a:r>
              <a:rPr lang="fr-FR" altLang="fr-FR" sz="1600" b="1" dirty="0">
                <a:latin typeface="Arial Unicode MS" pitchFamily="34" charset="-128"/>
              </a:rPr>
              <a:t>, </a:t>
            </a:r>
            <a:r>
              <a:rPr lang="fr-FR" altLang="fr-FR" sz="1600" b="1" dirty="0" err="1">
                <a:latin typeface="Arial Unicode MS" pitchFamily="34" charset="-128"/>
              </a:rPr>
              <a:t>Rachelle</a:t>
            </a:r>
            <a:r>
              <a:rPr lang="fr-FR" altLang="fr-FR" sz="1600" b="1" dirty="0">
                <a:latin typeface="Arial Unicode MS" pitchFamily="34" charset="-128"/>
              </a:rPr>
              <a:t> HANNA</a:t>
            </a:r>
            <a:r>
              <a:rPr lang="fr-FR" altLang="fr-FR" sz="1600" b="1" baseline="30000" dirty="0">
                <a:latin typeface="Arial Unicode MS" pitchFamily="34" charset="-128"/>
              </a:rPr>
              <a:t>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 b="1" i="1" baseline="30000" dirty="0">
                <a:latin typeface="Arial Unicode MS" pitchFamily="34" charset="-128"/>
              </a:rPr>
              <a:t>1</a:t>
            </a:r>
            <a:r>
              <a:rPr lang="fr-FR" altLang="fr-FR" sz="1600" b="1" i="1" dirty="0">
                <a:latin typeface="Arial Unicode MS" pitchFamily="34" charset="-128"/>
              </a:rPr>
              <a:t>University of Grenoble Alpes, G2Elab, Power Electronics Team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fr-FR" altLang="fr-FR" sz="1600" b="1" i="1" baseline="30000" dirty="0">
                <a:latin typeface="Arial Unicode MS" pitchFamily="34" charset="-128"/>
              </a:rPr>
              <a:t>2</a:t>
            </a:r>
            <a:r>
              <a:rPr lang="fr-FR" altLang="fr-FR" sz="1600" b="1" i="1" dirty="0">
                <a:latin typeface="Arial Unicode MS" pitchFamily="34" charset="-128"/>
              </a:rPr>
              <a:t>Grenoble Alpes </a:t>
            </a:r>
            <a:r>
              <a:rPr lang="fr-FR" altLang="fr-FR" sz="1600" b="1" i="1" dirty="0" err="1">
                <a:latin typeface="Arial Unicode MS" pitchFamily="34" charset="-128"/>
              </a:rPr>
              <a:t>University</a:t>
            </a:r>
            <a:r>
              <a:rPr lang="fr-FR" altLang="fr-FR" sz="1600" b="1" i="1" dirty="0">
                <a:latin typeface="Arial Unicode MS" pitchFamily="34" charset="-128"/>
              </a:rPr>
              <a:t>, G2Elab, Power Electronics Team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 b="1" i="1" dirty="0">
                <a:latin typeface="Arial Unicode MS" pitchFamily="34" charset="-128"/>
              </a:rPr>
              <a:t>Email : </a:t>
            </a:r>
            <a:r>
              <a:rPr lang="fr-FR" altLang="fr-FR" sz="1600" b="1" i="1" dirty="0">
                <a:latin typeface="Arial Unicode MS" pitchFamily="34" charset="-128"/>
                <a:hlinkClick r:id="rId5"/>
              </a:rPr>
              <a:t>sokchea.am@g2elab.grenoble-inp.fr</a:t>
            </a:r>
            <a:endParaRPr lang="fr-FR" altLang="fr-FR" sz="1600" b="1" i="1" dirty="0">
              <a:latin typeface="Arial Unicode MS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 b="1" i="1" dirty="0">
                <a:latin typeface="Arial Unicode MS" pitchFamily="34" charset="-128"/>
              </a:rPr>
              <a:t>Tel : +33 4 76 82 71 83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1133" y="6040106"/>
            <a:ext cx="578060" cy="57806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902" y="4232437"/>
            <a:ext cx="7478838" cy="121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1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 bwMode="auto">
          <a:xfrm>
            <a:off x="1072435" y="1767402"/>
            <a:ext cx="7995365" cy="246169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/>
          <a:lstStyle/>
          <a:p>
            <a:pPr defTabSz="4264952">
              <a:defRPr/>
            </a:pPr>
            <a:endParaRPr lang="fr-FR" sz="2022">
              <a:latin typeface="Arial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2028762" y="2187909"/>
            <a:ext cx="6337997" cy="1620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012" tIns="40505" rIns="81012" bIns="40505">
            <a:spAutoFit/>
          </a:bodyPr>
          <a:lstStyle>
            <a:lvl1pPr defTabSz="1279525" eaLnBrk="0" hangingPunct="0">
              <a:spcBef>
                <a:spcPct val="20000"/>
              </a:spcBef>
              <a:buChar char="•"/>
              <a:defRPr sz="1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79525" eaLnBrk="0" hangingPunct="0">
              <a:spcBef>
                <a:spcPct val="20000"/>
              </a:spcBef>
              <a:buChar char="–"/>
              <a:defRPr sz="1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79525" eaLnBrk="0" hangingPunct="0">
              <a:spcBef>
                <a:spcPct val="20000"/>
              </a:spcBef>
              <a:buChar char="•"/>
              <a:defRPr sz="10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79525" eaLnBrk="0" hangingPunct="0">
              <a:spcBef>
                <a:spcPct val="20000"/>
              </a:spcBef>
              <a:buChar char="–"/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79525" eaLnBrk="0" hangingPunct="0">
              <a:spcBef>
                <a:spcPct val="20000"/>
              </a:spcBef>
              <a:buChar char="»"/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fr-FR" sz="2000" b="1" dirty="0" smtClean="0">
                <a:latin typeface="Arial Unicode MS" pitchFamily="34" charset="-128"/>
              </a:rPr>
              <a:t>Introduction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fr-FR" sz="2000" b="1" dirty="0" smtClean="0">
                <a:latin typeface="Arial Unicode MS" pitchFamily="34" charset="-128"/>
              </a:rPr>
              <a:t>Virtual prototyping tool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fr-FR" sz="2000" b="1" dirty="0" smtClean="0">
                <a:latin typeface="Arial Unicode MS" pitchFamily="34" charset="-128"/>
              </a:rPr>
              <a:t>Optimization results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fr-FR" sz="2000" b="1" dirty="0" smtClean="0">
                <a:latin typeface="Arial Unicode MS" pitchFamily="34" charset="-128"/>
              </a:rPr>
              <a:t>Experimental results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fr-FR" sz="2000" b="1" dirty="0" smtClean="0">
                <a:latin typeface="Arial Unicode MS" pitchFamily="34" charset="-128"/>
              </a:rPr>
              <a:t>Conclusion and perspectives</a:t>
            </a:r>
            <a:endParaRPr lang="en-US" altLang="fr-FR" sz="2000" b="1" dirty="0">
              <a:latin typeface="Arial Unicode MS" pitchFamily="34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659074"/>
            <a:ext cx="990599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b="1" dirty="0"/>
              <a:t>Ecole Thématique 2018,– GRANDS-GAPS : Matériaux Grands Gaps pour l’Electronique de Puissance : Enjeux – Intégration Système – </a:t>
            </a:r>
            <a:r>
              <a:rPr lang="fr-FR" sz="800" b="1" dirty="0" err="1"/>
              <a:t>Gate</a:t>
            </a:r>
            <a:r>
              <a:rPr lang="fr-FR" sz="800" b="1" dirty="0"/>
              <a:t> </a:t>
            </a:r>
            <a:r>
              <a:rPr lang="fr-FR" sz="800" b="1" dirty="0" smtClean="0"/>
              <a:t>Driver ; 18-22 </a:t>
            </a:r>
            <a:r>
              <a:rPr lang="fr-FR" sz="800" b="1" dirty="0"/>
              <a:t>Juin 2018 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8216164" y="6389174"/>
            <a:ext cx="1471867" cy="279180"/>
            <a:chOff x="8216164" y="6389174"/>
            <a:chExt cx="1471867" cy="279180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19942" y="6429937"/>
              <a:ext cx="370016" cy="173235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89958" y="6429937"/>
              <a:ext cx="498073" cy="162801"/>
            </a:xfrm>
            <a:prstGeom prst="rect">
              <a:avLst/>
            </a:prstGeom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78863" y="6430597"/>
              <a:ext cx="240409" cy="196335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16164" y="6389174"/>
              <a:ext cx="279180" cy="2791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478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 bwMode="auto">
          <a:xfrm>
            <a:off x="186610" y="157871"/>
            <a:ext cx="9501421" cy="61003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/>
          <a:lstStyle/>
          <a:p>
            <a:pPr defTabSz="4264952">
              <a:defRPr/>
            </a:pPr>
            <a:endParaRPr lang="fr-FR" sz="2022">
              <a:latin typeface="Arial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552387" y="227164"/>
            <a:ext cx="9020230" cy="389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012" tIns="40505" rIns="81012" bIns="40505">
            <a:spAutoFit/>
          </a:bodyPr>
          <a:lstStyle>
            <a:lvl1pPr defTabSz="1279525" eaLnBrk="0" hangingPunct="0">
              <a:spcBef>
                <a:spcPct val="20000"/>
              </a:spcBef>
              <a:buChar char="•"/>
              <a:defRPr sz="1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79525" eaLnBrk="0" hangingPunct="0">
              <a:spcBef>
                <a:spcPct val="20000"/>
              </a:spcBef>
              <a:buChar char="–"/>
              <a:defRPr sz="1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79525" eaLnBrk="0" hangingPunct="0">
              <a:spcBef>
                <a:spcPct val="20000"/>
              </a:spcBef>
              <a:buChar char="•"/>
              <a:defRPr sz="10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79525" eaLnBrk="0" hangingPunct="0">
              <a:spcBef>
                <a:spcPct val="20000"/>
              </a:spcBef>
              <a:buChar char="–"/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79525" eaLnBrk="0" hangingPunct="0">
              <a:spcBef>
                <a:spcPct val="20000"/>
              </a:spcBef>
              <a:buChar char="»"/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2000" b="1" dirty="0" smtClean="0">
                <a:latin typeface="Arial Unicode MS" pitchFamily="34" charset="-128"/>
              </a:rPr>
              <a:t>1. Introduction</a:t>
            </a:r>
            <a:endParaRPr lang="en-US" altLang="fr-FR" sz="2000" b="1" dirty="0">
              <a:latin typeface="Arial Unicode MS" pitchFamily="34" charset="-128"/>
            </a:endParaRPr>
          </a:p>
        </p:txBody>
      </p:sp>
      <p:sp>
        <p:nvSpPr>
          <p:cNvPr id="15" name="Text Box 1"/>
          <p:cNvSpPr txBox="1">
            <a:spLocks noChangeArrowheads="1"/>
          </p:cNvSpPr>
          <p:nvPr/>
        </p:nvSpPr>
        <p:spPr bwMode="auto">
          <a:xfrm>
            <a:off x="552388" y="944360"/>
            <a:ext cx="9020230" cy="1309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30000" tIns="67600" rIns="130000" bIns="67600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0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en-GB" altLang="fr-FR" sz="1400" b="1" dirty="0">
                <a:latin typeface="Times New Roman" panose="02020603050405020304" pitchFamily="18" charset="0"/>
                <a:cs typeface="Lucida Sans Unicode" panose="020B0602030504020204" pitchFamily="34" charset="0"/>
              </a:rPr>
              <a:t>The objective of the work is to propose and optimize a signal and a power transmission function for an IGBT gate driver with high insulation voltage (up to 30kV).</a:t>
            </a:r>
          </a:p>
          <a:p>
            <a:pPr algn="just" eaLnBrk="1" hangingPunct="1">
              <a:spcBef>
                <a:spcPct val="0"/>
              </a:spcBef>
            </a:pPr>
            <a:r>
              <a:rPr lang="en-GB" altLang="fr-FR" sz="1400" b="1" dirty="0">
                <a:latin typeface="Times New Roman" panose="02020603050405020304" pitchFamily="18" charset="0"/>
                <a:cs typeface="Lucida Sans Unicode" panose="020B0602030504020204" pitchFamily="34" charset="0"/>
              </a:rPr>
              <a:t>Firstly, the dielectric material for insulation system is studied.</a:t>
            </a:r>
          </a:p>
          <a:p>
            <a:pPr algn="just" eaLnBrk="1" hangingPunct="1">
              <a:spcBef>
                <a:spcPct val="0"/>
              </a:spcBef>
            </a:pPr>
            <a:r>
              <a:rPr lang="en-GB" altLang="fr-FR" sz="1400" b="1" dirty="0">
                <a:latin typeface="Times New Roman" panose="02020603050405020304" pitchFamily="18" charset="0"/>
                <a:cs typeface="Lucida Sans Unicode" panose="020B0602030504020204" pitchFamily="34" charset="0"/>
              </a:rPr>
              <a:t>Secondly, the functions are optimized thanks to virtual prototyping tools.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GB" altLang="fr-FR" sz="2022" b="1" dirty="0"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pic>
        <p:nvPicPr>
          <p:cNvPr id="22" name="Picture 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07" y="3379753"/>
            <a:ext cx="3535338" cy="227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1"/>
          <p:cNvSpPr txBox="1">
            <a:spLocks noChangeArrowheads="1"/>
          </p:cNvSpPr>
          <p:nvPr/>
        </p:nvSpPr>
        <p:spPr bwMode="auto">
          <a:xfrm>
            <a:off x="271511" y="5683552"/>
            <a:ext cx="4284130" cy="782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30000" tIns="67600" rIns="130000" bIns="67600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0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sz="1400" i="1" dirty="0">
                <a:latin typeface="Times New Roman" panose="02020603050405020304" pitchFamily="18" charset="0"/>
                <a:cs typeface="Lucida Sans Unicode" panose="020B0602030504020204" pitchFamily="34" charset="0"/>
              </a:rPr>
              <a:t>Fig. Validation of the insulator breakdown voltage: Dielectric materials, schematic, experimental instruments</a:t>
            </a:r>
          </a:p>
        </p:txBody>
      </p:sp>
      <p:sp>
        <p:nvSpPr>
          <p:cNvPr id="25" name="Text Box 1"/>
          <p:cNvSpPr txBox="1">
            <a:spLocks noChangeArrowheads="1"/>
          </p:cNvSpPr>
          <p:nvPr/>
        </p:nvSpPr>
        <p:spPr bwMode="auto">
          <a:xfrm>
            <a:off x="4555641" y="2683101"/>
            <a:ext cx="4735722" cy="1955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30000" tIns="67600" rIns="130000" bIns="67600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10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 eaLnBrk="1" hangingPunct="1">
              <a:spcBef>
                <a:spcPct val="0"/>
              </a:spcBef>
              <a:buNone/>
            </a:pPr>
            <a:r>
              <a:rPr lang="en-GB" altLang="fr-FR" sz="1400" dirty="0">
                <a:latin typeface="Times New Roman" panose="02020603050405020304" pitchFamily="18" charset="0"/>
                <a:cs typeface="Lucida Sans Unicode" panose="020B0602030504020204" pitchFamily="34" charset="0"/>
              </a:rPr>
              <a:t>The objective of the work is to propose and optimize a signal and a power transmission function for an IGBT gate driver with high insulation voltage (up to 30kV).</a:t>
            </a:r>
          </a:p>
          <a:p>
            <a:pPr marL="0" indent="0" algn="just" eaLnBrk="1" hangingPunct="1">
              <a:spcBef>
                <a:spcPct val="0"/>
              </a:spcBef>
              <a:buNone/>
            </a:pPr>
            <a:endParaRPr lang="en-GB" altLang="fr-FR" sz="1400" dirty="0">
              <a:latin typeface="Times New Roman" panose="02020603050405020304" pitchFamily="18" charset="0"/>
              <a:cs typeface="Lucida Sans Unicode" panose="020B0602030504020204" pitchFamily="34" charset="0"/>
            </a:endParaRP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en-GB" altLang="fr-FR" sz="1400" dirty="0">
                <a:latin typeface="Times New Roman" panose="02020603050405020304" pitchFamily="18" charset="0"/>
                <a:cs typeface="Lucida Sans Unicode" panose="020B0602030504020204" pitchFamily="34" charset="0"/>
              </a:rPr>
              <a:t>Firstly, the dielectric material for insulation system is studied.</a:t>
            </a: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en-GB" altLang="fr-FR" sz="1400" dirty="0">
                <a:latin typeface="Times New Roman" panose="02020603050405020304" pitchFamily="18" charset="0"/>
                <a:cs typeface="Lucida Sans Unicode" panose="020B0602030504020204" pitchFamily="34" charset="0"/>
              </a:rPr>
              <a:t>Secondly, the functions are optimized thanks to virtual prototyping tools.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GB" altLang="fr-FR" sz="2022" b="1" dirty="0"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/>
              <p:nvPr/>
            </p:nvSpPr>
            <p:spPr>
              <a:xfrm>
                <a:off x="1254508" y="2343178"/>
                <a:ext cx="2098267" cy="58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1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pt-BR" sz="1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pt-BR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pt-BR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1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pt-BR" sz="1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lang="pt-BR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BR" sz="1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sSup>
                            <m:sSupPr>
                              <m:ctrlPr>
                                <a:rPr lang="pt-BR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pt-BR" sz="1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pt-BR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1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508" y="2343178"/>
                <a:ext cx="2098267" cy="58836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0" y="6659074"/>
            <a:ext cx="990599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b="1" dirty="0"/>
              <a:t>Ecole Thématique 2018,– GRANDS-GAPS : Matériaux Grands Gaps pour l’Electronique de Puissance : Enjeux – Intégration Système – </a:t>
            </a:r>
            <a:r>
              <a:rPr lang="fr-FR" sz="800" b="1" dirty="0" err="1"/>
              <a:t>Gate</a:t>
            </a:r>
            <a:r>
              <a:rPr lang="fr-FR" sz="800" b="1" dirty="0"/>
              <a:t> </a:t>
            </a:r>
            <a:r>
              <a:rPr lang="fr-FR" sz="800" b="1" dirty="0" smtClean="0"/>
              <a:t>Driver ; 18-22 </a:t>
            </a:r>
            <a:r>
              <a:rPr lang="fr-FR" sz="800" b="1" dirty="0"/>
              <a:t>Juin 2018 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8216164" y="6389174"/>
            <a:ext cx="1471867" cy="279180"/>
            <a:chOff x="8216164" y="6389174"/>
            <a:chExt cx="1471867" cy="279180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819942" y="6429937"/>
              <a:ext cx="370016" cy="173235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189958" y="6429937"/>
              <a:ext cx="498073" cy="162801"/>
            </a:xfrm>
            <a:prstGeom prst="rect">
              <a:avLst/>
            </a:prstGeom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578863" y="6430597"/>
              <a:ext cx="240409" cy="196335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216164" y="6389174"/>
              <a:ext cx="279180" cy="2791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058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Base</Template>
  <TotalTime>59</TotalTime>
  <Words>244</Words>
  <Application>Microsoft Office PowerPoint</Application>
  <PresentationFormat>Format A4 (210 x 297 mm)</PresentationFormat>
  <Paragraphs>24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0" baseType="lpstr">
      <vt:lpstr>Arial</vt:lpstr>
      <vt:lpstr>Arial Unicode MS</vt:lpstr>
      <vt:lpstr>Cambria Math</vt:lpstr>
      <vt:lpstr>Corbel</vt:lpstr>
      <vt:lpstr>Lucida Sans Unicode</vt:lpstr>
      <vt:lpstr>Times New Roman</vt:lpstr>
      <vt:lpstr>Base</vt:lpstr>
      <vt:lpstr>Présentation PowerPoint</vt:lpstr>
      <vt:lpstr>Présentation PowerPoint</vt:lpstr>
      <vt:lpstr>Présentation PowerPoint</vt:lpstr>
    </vt:vector>
  </TitlesOfParts>
  <Company>G2ELab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 Lefranc</dc:creator>
  <cp:lastModifiedBy>Pierre Lefranc</cp:lastModifiedBy>
  <cp:revision>24</cp:revision>
  <dcterms:created xsi:type="dcterms:W3CDTF">2018-04-25T09:02:04Z</dcterms:created>
  <dcterms:modified xsi:type="dcterms:W3CDTF">2018-04-26T07:21:07Z</dcterms:modified>
</cp:coreProperties>
</file>