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6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385" y="570227"/>
            <a:ext cx="14514576" cy="2024316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491" y="2751297"/>
            <a:ext cx="12360069" cy="91236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9921" b="1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9997" y="12065738"/>
            <a:ext cx="10873060" cy="4328376"/>
          </a:xfrm>
        </p:spPr>
        <p:txBody>
          <a:bodyPr>
            <a:normAutofit/>
          </a:bodyPr>
          <a:lstStyle>
            <a:lvl1pPr marL="0" indent="0" algn="ctr">
              <a:spcBef>
                <a:spcPts val="1654"/>
              </a:spcBef>
              <a:buNone/>
              <a:defRPr sz="2976">
                <a:solidFill>
                  <a:srgbClr val="FFFFFF"/>
                </a:solidFill>
              </a:defRPr>
            </a:lvl1pPr>
            <a:lvl2pPr marL="566985" indent="0" algn="ctr">
              <a:buNone/>
              <a:defRPr sz="2976"/>
            </a:lvl2pPr>
            <a:lvl3pPr marL="1133970" indent="0" algn="ctr">
              <a:buNone/>
              <a:defRPr sz="2976"/>
            </a:lvl3pPr>
            <a:lvl4pPr marL="1700955" indent="0" algn="ctr">
              <a:buNone/>
              <a:defRPr sz="2480"/>
            </a:lvl4pPr>
            <a:lvl5pPr marL="2267941" indent="0" algn="ctr">
              <a:buNone/>
              <a:defRPr sz="2480"/>
            </a:lvl5pPr>
            <a:lvl6pPr marL="2834926" indent="0" algn="ctr">
              <a:buNone/>
              <a:defRPr sz="2480"/>
            </a:lvl6pPr>
            <a:lvl7pPr marL="3401911" indent="0" algn="ctr">
              <a:buNone/>
              <a:defRPr sz="2480"/>
            </a:lvl7pPr>
            <a:lvl8pPr marL="3968896" indent="0" algn="ctr">
              <a:buNone/>
              <a:defRPr sz="2480"/>
            </a:lvl8pPr>
            <a:lvl9pPr marL="4535881" indent="0" algn="ctr">
              <a:buNone/>
              <a:defRPr sz="248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2453745" y="11642196"/>
            <a:ext cx="102055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8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83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2375958"/>
            <a:ext cx="2882126" cy="168693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7440" y="2375958"/>
            <a:ext cx="9213354" cy="1686930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32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654"/>
              </a:spcBef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6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081" y="3659272"/>
            <a:ext cx="12360069" cy="91236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9921" b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0489" y="12954024"/>
            <a:ext cx="10874592" cy="4252423"/>
          </a:xfrm>
        </p:spPr>
        <p:txBody>
          <a:bodyPr anchor="t">
            <a:normAutofit/>
          </a:bodyPr>
          <a:lstStyle>
            <a:lvl1pPr marL="0" indent="0" algn="ctr">
              <a:buNone/>
              <a:defRPr sz="2976">
                <a:solidFill>
                  <a:schemeClr val="accent1"/>
                </a:solidFill>
              </a:defRPr>
            </a:lvl1pPr>
            <a:lvl2pPr marL="566985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2pPr>
            <a:lvl3pPr marL="113397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700955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4pPr>
            <a:lvl5pPr marL="2267941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5pPr>
            <a:lvl6pPr marL="2834926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6pPr>
            <a:lvl7pPr marL="3401911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7pPr>
            <a:lvl8pPr marL="3968896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8pPr>
            <a:lvl9pPr marL="4535881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2456895" y="12535856"/>
            <a:ext cx="1020556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80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439" y="6415084"/>
            <a:ext cx="5896547" cy="12545060"/>
          </a:xfrm>
        </p:spPr>
        <p:txBody>
          <a:bodyPr/>
          <a:lstStyle>
            <a:lvl1pPr>
              <a:defRPr sz="2728"/>
            </a:lvl1pPr>
            <a:lvl2pPr>
              <a:defRPr sz="2480"/>
            </a:lvl2pPr>
            <a:lvl3pPr>
              <a:defRPr sz="2232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92" y="6415088"/>
            <a:ext cx="5896547" cy="12545060"/>
          </a:xfrm>
        </p:spPr>
        <p:txBody>
          <a:bodyPr/>
          <a:lstStyle>
            <a:lvl1pPr>
              <a:defRPr sz="2728"/>
            </a:lvl1pPr>
            <a:lvl2pPr>
              <a:defRPr sz="2480"/>
            </a:lvl2pPr>
            <a:lvl3pPr>
              <a:defRPr sz="2232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4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439" y="6240822"/>
            <a:ext cx="5896547" cy="242347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76" b="1"/>
            </a:lvl1pPr>
            <a:lvl2pPr marL="566985" indent="0">
              <a:buNone/>
              <a:defRPr sz="2480" b="1"/>
            </a:lvl2pPr>
            <a:lvl3pPr marL="1133970" indent="0">
              <a:buNone/>
              <a:defRPr sz="2232" b="1"/>
            </a:lvl3pPr>
            <a:lvl4pPr marL="1700955" indent="0">
              <a:buNone/>
              <a:defRPr sz="1984" b="1"/>
            </a:lvl4pPr>
            <a:lvl5pPr marL="2267941" indent="0">
              <a:buNone/>
              <a:defRPr sz="1984" b="1"/>
            </a:lvl5pPr>
            <a:lvl6pPr marL="2834926" indent="0">
              <a:buNone/>
              <a:defRPr sz="1984" b="1"/>
            </a:lvl6pPr>
            <a:lvl7pPr marL="3401911" indent="0">
              <a:buNone/>
              <a:defRPr sz="1984" b="1"/>
            </a:lvl7pPr>
            <a:lvl8pPr marL="3968896" indent="0">
              <a:buNone/>
              <a:defRPr sz="1984" b="1"/>
            </a:lvl8pPr>
            <a:lvl9pPr marL="4535881" indent="0">
              <a:buNone/>
              <a:defRPr sz="198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439" y="8485735"/>
            <a:ext cx="5896547" cy="10549255"/>
          </a:xfrm>
        </p:spPr>
        <p:txBody>
          <a:bodyPr/>
          <a:lstStyle>
            <a:lvl1pPr>
              <a:defRPr sz="2728"/>
            </a:lvl1pPr>
            <a:lvl2pPr>
              <a:defRPr sz="2480"/>
            </a:lvl2pPr>
            <a:lvl3pPr>
              <a:defRPr sz="2232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74428" y="6233093"/>
            <a:ext cx="5896547" cy="242347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76" b="1"/>
            </a:lvl1pPr>
            <a:lvl2pPr marL="566985" indent="0">
              <a:buNone/>
              <a:defRPr sz="2480" b="1"/>
            </a:lvl2pPr>
            <a:lvl3pPr marL="1133970" indent="0">
              <a:buNone/>
              <a:defRPr sz="2232" b="1"/>
            </a:lvl3pPr>
            <a:lvl4pPr marL="1700955" indent="0">
              <a:buNone/>
              <a:defRPr sz="1984" b="1"/>
            </a:lvl4pPr>
            <a:lvl5pPr marL="2267941" indent="0">
              <a:buNone/>
              <a:defRPr sz="1984" b="1"/>
            </a:lvl5pPr>
            <a:lvl6pPr marL="2834926" indent="0">
              <a:buNone/>
              <a:defRPr sz="1984" b="1"/>
            </a:lvl6pPr>
            <a:lvl7pPr marL="3401911" indent="0">
              <a:buNone/>
              <a:defRPr sz="1984" b="1"/>
            </a:lvl7pPr>
            <a:lvl8pPr marL="3968896" indent="0">
              <a:buNone/>
              <a:defRPr sz="1984" b="1"/>
            </a:lvl8pPr>
            <a:lvl9pPr marL="4535881" indent="0">
              <a:buNone/>
              <a:defRPr sz="198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4428" y="8478997"/>
            <a:ext cx="5896547" cy="10549255"/>
          </a:xfrm>
        </p:spPr>
        <p:txBody>
          <a:bodyPr/>
          <a:lstStyle>
            <a:lvl1pPr>
              <a:defRPr sz="2728"/>
            </a:lvl1pPr>
            <a:lvl2pPr>
              <a:defRPr sz="2480"/>
            </a:lvl2pPr>
            <a:lvl3pPr>
              <a:defRPr sz="2232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64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0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73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439" y="3421380"/>
            <a:ext cx="4686999" cy="541718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961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706" y="3421380"/>
            <a:ext cx="6861311" cy="14540865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439" y="8838565"/>
            <a:ext cx="4686999" cy="91236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323"/>
              </a:spcBef>
              <a:buNone/>
              <a:defRPr sz="2108"/>
            </a:lvl1pPr>
            <a:lvl2pPr marL="566985" indent="0">
              <a:buNone/>
              <a:defRPr sz="1488"/>
            </a:lvl2pPr>
            <a:lvl3pPr marL="1133970" indent="0">
              <a:buNone/>
              <a:defRPr sz="1240"/>
            </a:lvl3pPr>
            <a:lvl4pPr marL="1700955" indent="0">
              <a:buNone/>
              <a:defRPr sz="1116"/>
            </a:lvl4pPr>
            <a:lvl5pPr marL="2267941" indent="0">
              <a:buNone/>
              <a:defRPr sz="1116"/>
            </a:lvl5pPr>
            <a:lvl6pPr marL="2834926" indent="0">
              <a:buNone/>
              <a:defRPr sz="1116"/>
            </a:lvl6pPr>
            <a:lvl7pPr marL="3401911" indent="0">
              <a:buNone/>
              <a:defRPr sz="1116"/>
            </a:lvl7pPr>
            <a:lvl8pPr marL="3968896" indent="0">
              <a:buNone/>
              <a:defRPr sz="1116"/>
            </a:lvl8pPr>
            <a:lvl9pPr marL="4535881" indent="0">
              <a:buNone/>
              <a:defRPr sz="1116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65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439" y="3421380"/>
            <a:ext cx="4686999" cy="541718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961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45482" y="3335844"/>
            <a:ext cx="7039994" cy="14483845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3472"/>
            </a:lvl1pPr>
            <a:lvl2pPr marL="566985" indent="0">
              <a:buNone/>
              <a:defRPr sz="3472"/>
            </a:lvl2pPr>
            <a:lvl3pPr marL="1133970" indent="0">
              <a:buNone/>
              <a:defRPr sz="2976"/>
            </a:lvl3pPr>
            <a:lvl4pPr marL="1700955" indent="0">
              <a:buNone/>
              <a:defRPr sz="2480"/>
            </a:lvl4pPr>
            <a:lvl5pPr marL="2267941" indent="0">
              <a:buNone/>
              <a:defRPr sz="2480"/>
            </a:lvl5pPr>
            <a:lvl6pPr marL="2834926" indent="0">
              <a:buNone/>
              <a:defRPr sz="2480"/>
            </a:lvl6pPr>
            <a:lvl7pPr marL="3401911" indent="0">
              <a:buNone/>
              <a:defRPr sz="2480"/>
            </a:lvl7pPr>
            <a:lvl8pPr marL="3968896" indent="0">
              <a:buNone/>
              <a:defRPr sz="2480"/>
            </a:lvl8pPr>
            <a:lvl9pPr marL="4535881" indent="0">
              <a:buNone/>
              <a:defRPr sz="248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439" y="8838565"/>
            <a:ext cx="4686999" cy="8981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323"/>
              </a:spcBef>
              <a:buNone/>
              <a:defRPr sz="2108"/>
            </a:lvl1pPr>
            <a:lvl2pPr marL="566985" indent="0">
              <a:buNone/>
              <a:defRPr sz="1488"/>
            </a:lvl2pPr>
            <a:lvl3pPr marL="1133970" indent="0">
              <a:buNone/>
              <a:defRPr sz="1240"/>
            </a:lvl3pPr>
            <a:lvl4pPr marL="1700955" indent="0">
              <a:buNone/>
              <a:defRPr sz="1116"/>
            </a:lvl4pPr>
            <a:lvl5pPr marL="2267941" indent="0">
              <a:buNone/>
              <a:defRPr sz="1116"/>
            </a:lvl5pPr>
            <a:lvl6pPr marL="2834926" indent="0">
              <a:buNone/>
              <a:defRPr sz="1116"/>
            </a:lvl6pPr>
            <a:lvl7pPr marL="3401911" indent="0">
              <a:buNone/>
              <a:defRPr sz="1116"/>
            </a:lvl7pPr>
            <a:lvl8pPr marL="3968896" indent="0">
              <a:buNone/>
              <a:defRPr sz="1116"/>
            </a:lvl8pPr>
            <a:lvl9pPr marL="4535881" indent="0">
              <a:buNone/>
              <a:defRPr sz="1116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08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387" y="570230"/>
            <a:ext cx="14514576" cy="202431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439" y="1900767"/>
            <a:ext cx="12246674" cy="422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442" y="6415088"/>
            <a:ext cx="12243388" cy="1259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7434" y="19406246"/>
            <a:ext cx="288829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4">
                <a:solidFill>
                  <a:schemeClr val="accent1"/>
                </a:solidFill>
              </a:defRPr>
            </a:lvl1pPr>
          </a:lstStyle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97356" y="19406246"/>
            <a:ext cx="5850532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4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9591" y="19406246"/>
            <a:ext cx="211588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4">
                <a:solidFill>
                  <a:schemeClr val="accent1"/>
                </a:solidFill>
              </a:defRPr>
            </a:lvl1pPr>
          </a:lstStyle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33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1133970" rtl="0" eaLnBrk="1" latinLnBrk="0" hangingPunct="1">
        <a:lnSpc>
          <a:spcPct val="90000"/>
        </a:lnSpc>
        <a:spcBef>
          <a:spcPct val="0"/>
        </a:spcBef>
        <a:buNone/>
        <a:defRPr sz="6614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93" indent="-226794" algn="l" defTabSz="1133970" rtl="0" eaLnBrk="1" latinLnBrk="0" hangingPunct="1">
        <a:lnSpc>
          <a:spcPct val="90000"/>
        </a:lnSpc>
        <a:spcBef>
          <a:spcPts val="1654"/>
        </a:spcBef>
        <a:buClr>
          <a:schemeClr val="accent1"/>
        </a:buClr>
        <a:buSzPct val="80000"/>
        <a:buFont typeface="Corbel" pitchFamily="34" charset="0"/>
        <a:buChar char="•"/>
        <a:defRPr sz="3307" kern="1200">
          <a:solidFill>
            <a:schemeClr val="accent1"/>
          </a:solidFill>
          <a:latin typeface="+mn-lt"/>
          <a:ea typeface="+mn-ea"/>
          <a:cs typeface="+mn-cs"/>
        </a:defRPr>
      </a:lvl1pPr>
      <a:lvl2pPr marL="566985" indent="-226794" algn="l" defTabSz="1133970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SzPct val="80000"/>
        <a:buFont typeface="Corbel" pitchFamily="34" charset="0"/>
        <a:buChar char="•"/>
        <a:defRPr sz="2976" kern="1200">
          <a:solidFill>
            <a:schemeClr val="accent1"/>
          </a:solidFill>
          <a:latin typeface="+mn-lt"/>
          <a:ea typeface="+mn-ea"/>
          <a:cs typeface="+mn-cs"/>
        </a:defRPr>
      </a:lvl2pPr>
      <a:lvl3pPr marL="907176" indent="-226794" algn="l" defTabSz="1133970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SzPct val="80000"/>
        <a:buFont typeface="Corbel" pitchFamily="34" charset="0"/>
        <a:buChar char="•"/>
        <a:defRPr sz="2646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47367" indent="-226794" algn="l" defTabSz="1133970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SzPct val="80000"/>
        <a:buFont typeface="Corbel" pitchFamily="34" charset="0"/>
        <a:buChar char="•"/>
        <a:defRPr sz="2315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21418" indent="-226794" algn="l" defTabSz="1133970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SzPct val="80000"/>
        <a:buFont typeface="Corbel" pitchFamily="34" charset="0"/>
        <a:buChar char="•"/>
        <a:defRPr sz="2315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18850" indent="-283493" algn="l" defTabSz="1133970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SzPct val="80000"/>
        <a:buFont typeface="Corbel" pitchFamily="34" charset="0"/>
        <a:buChar char="•"/>
        <a:defRPr sz="2315" kern="1200">
          <a:solidFill>
            <a:schemeClr val="accent1"/>
          </a:solidFill>
          <a:latin typeface="+mn-lt"/>
          <a:ea typeface="+mn-ea"/>
          <a:cs typeface="+mn-cs"/>
        </a:defRPr>
      </a:lvl6pPr>
      <a:lvl7pPr marL="2149550" indent="-283493" algn="l" defTabSz="1133970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SzPct val="80000"/>
        <a:buFont typeface="Corbel" pitchFamily="34" charset="0"/>
        <a:buChar char="•"/>
        <a:defRPr sz="2315" kern="1200">
          <a:solidFill>
            <a:schemeClr val="accent1"/>
          </a:solidFill>
          <a:latin typeface="+mn-lt"/>
          <a:ea typeface="+mn-ea"/>
          <a:cs typeface="+mn-cs"/>
        </a:defRPr>
      </a:lvl7pPr>
      <a:lvl8pPr marL="2480250" indent="-283493" algn="l" defTabSz="1133970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SzPct val="80000"/>
        <a:buFont typeface="Corbel" pitchFamily="34" charset="0"/>
        <a:buChar char="•"/>
        <a:defRPr sz="2315" kern="1200">
          <a:solidFill>
            <a:schemeClr val="accent1"/>
          </a:solidFill>
          <a:latin typeface="+mn-lt"/>
          <a:ea typeface="+mn-ea"/>
          <a:cs typeface="+mn-cs"/>
        </a:defRPr>
      </a:lvl8pPr>
      <a:lvl9pPr marL="2810950" indent="-283493" algn="l" defTabSz="1133970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SzPct val="80000"/>
        <a:buFont typeface="Corbel" pitchFamily="34" charset="0"/>
        <a:buChar char="•"/>
        <a:defRPr sz="2315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970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85" algn="l" defTabSz="1133970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70" algn="l" defTabSz="1133970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55" algn="l" defTabSz="1133970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941" algn="l" defTabSz="1133970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926" algn="l" defTabSz="1133970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911" algn="l" defTabSz="1133970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96" algn="l" defTabSz="1133970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881" algn="l" defTabSz="1133970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mailto:sokchea.am@g2elab.grenoble-inp.f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 bwMode="auto">
          <a:xfrm>
            <a:off x="7797973" y="8644099"/>
            <a:ext cx="6837346" cy="1063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defTabSz="2952750">
              <a:defRPr/>
            </a:pPr>
            <a:endParaRPr lang="fr-FR" sz="5800">
              <a:latin typeface="Arial" charset="0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7827475" y="3929658"/>
            <a:ext cx="6837346" cy="1063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defTabSz="2952750">
              <a:defRPr/>
            </a:pPr>
            <a:endParaRPr lang="fr-FR" sz="5800">
              <a:latin typeface="Arial" charset="0"/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7827475" y="15820139"/>
            <a:ext cx="6807844" cy="3828669"/>
          </a:xfrm>
          <a:prstGeom prst="roundRect">
            <a:avLst>
              <a:gd name="adj" fmla="val 6052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defTabSz="2952750">
              <a:defRPr/>
            </a:pPr>
            <a:endParaRPr lang="fr-FR" sz="5800">
              <a:latin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66699" y="620297"/>
            <a:ext cx="14452191" cy="141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6085" tIns="28042" rIns="56085" bIns="28042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4400" b="1" dirty="0">
                <a:latin typeface="Arial Unicode MS" pitchFamily="34" charset="-128"/>
              </a:rPr>
              <a:t>Design and optimization of IGBT gate drivers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4400" b="1" dirty="0">
                <a:latin typeface="Arial Unicode MS" pitchFamily="34" charset="-128"/>
              </a:rPr>
              <a:t>for high insulation voltage up to 30kV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6699" y="2152777"/>
            <a:ext cx="14452191" cy="159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6085" tIns="28042" rIns="56085" bIns="28042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err="1">
                <a:latin typeface="Arial Unicode MS" pitchFamily="34" charset="-128"/>
              </a:rPr>
              <a:t>Sokchea</a:t>
            </a:r>
            <a:r>
              <a:rPr lang="fr-FR" altLang="fr-FR" sz="2000" b="1" dirty="0">
                <a:latin typeface="Arial Unicode MS" pitchFamily="34" charset="-128"/>
              </a:rPr>
              <a:t> AM</a:t>
            </a:r>
            <a:r>
              <a:rPr lang="fr-FR" altLang="fr-FR" sz="2000" b="1" baseline="30000" dirty="0">
                <a:latin typeface="Arial Unicode MS" pitchFamily="34" charset="-128"/>
              </a:rPr>
              <a:t>1</a:t>
            </a:r>
            <a:r>
              <a:rPr lang="fr-FR" altLang="fr-FR" sz="2000" b="1" dirty="0">
                <a:latin typeface="Arial Unicode MS" pitchFamily="34" charset="-128"/>
              </a:rPr>
              <a:t>, Pierre LEFRANC</a:t>
            </a:r>
            <a:r>
              <a:rPr lang="fr-FR" altLang="fr-FR" sz="2000" b="1" baseline="30000" dirty="0">
                <a:latin typeface="Arial Unicode MS" pitchFamily="34" charset="-128"/>
              </a:rPr>
              <a:t>1</a:t>
            </a:r>
            <a:r>
              <a:rPr lang="fr-FR" altLang="fr-FR" sz="2000" b="1" dirty="0">
                <a:latin typeface="Arial Unicode MS" pitchFamily="34" charset="-128"/>
              </a:rPr>
              <a:t>, David FREY</a:t>
            </a:r>
            <a:r>
              <a:rPr lang="fr-FR" altLang="fr-FR" sz="2000" b="1" baseline="30000" dirty="0">
                <a:latin typeface="Arial Unicode MS" pitchFamily="34" charset="-128"/>
              </a:rPr>
              <a:t>2</a:t>
            </a:r>
            <a:r>
              <a:rPr lang="fr-FR" altLang="fr-FR" sz="2000" b="1" dirty="0">
                <a:latin typeface="Arial Unicode MS" pitchFamily="34" charset="-128"/>
              </a:rPr>
              <a:t>, </a:t>
            </a:r>
            <a:r>
              <a:rPr lang="fr-FR" altLang="fr-FR" sz="2000" b="1" dirty="0" err="1">
                <a:latin typeface="Arial Unicode MS" pitchFamily="34" charset="-128"/>
              </a:rPr>
              <a:t>Rachelle</a:t>
            </a:r>
            <a:r>
              <a:rPr lang="fr-FR" altLang="fr-FR" sz="2000" b="1" dirty="0">
                <a:latin typeface="Arial Unicode MS" pitchFamily="34" charset="-128"/>
              </a:rPr>
              <a:t> HANNA</a:t>
            </a:r>
            <a:r>
              <a:rPr lang="fr-FR" altLang="fr-FR" sz="2000" b="1" baseline="30000" dirty="0">
                <a:latin typeface="Arial Unicode MS" pitchFamily="34" charset="-128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i="1" baseline="30000" dirty="0">
                <a:latin typeface="Arial Unicode MS" pitchFamily="34" charset="-128"/>
              </a:rPr>
              <a:t>1</a:t>
            </a:r>
            <a:r>
              <a:rPr lang="fr-FR" altLang="fr-FR" sz="2000" b="1" i="1" dirty="0">
                <a:latin typeface="Arial Unicode MS" pitchFamily="34" charset="-128"/>
              </a:rPr>
              <a:t>University of Grenoble Alpes, G2Elab, Power Electronics Team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fr-FR" altLang="fr-FR" sz="2000" b="1" i="1" baseline="30000" dirty="0">
                <a:latin typeface="Arial Unicode MS" pitchFamily="34" charset="-128"/>
              </a:rPr>
              <a:t>2</a:t>
            </a:r>
            <a:r>
              <a:rPr lang="fr-FR" altLang="fr-FR" sz="2000" b="1" i="1" dirty="0">
                <a:latin typeface="Arial Unicode MS" pitchFamily="34" charset="-128"/>
              </a:rPr>
              <a:t>Grenoble Alpes </a:t>
            </a:r>
            <a:r>
              <a:rPr lang="fr-FR" altLang="fr-FR" sz="2000" b="1" i="1" dirty="0" err="1">
                <a:latin typeface="Arial Unicode MS" pitchFamily="34" charset="-128"/>
              </a:rPr>
              <a:t>University</a:t>
            </a:r>
            <a:r>
              <a:rPr lang="fr-FR" altLang="fr-FR" sz="2000" b="1" i="1" dirty="0">
                <a:latin typeface="Arial Unicode MS" pitchFamily="34" charset="-128"/>
              </a:rPr>
              <a:t>, G2Elab, Power Electronics Team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i="1" dirty="0">
                <a:latin typeface="Arial Unicode MS" pitchFamily="34" charset="-128"/>
              </a:rPr>
              <a:t>Email : </a:t>
            </a:r>
            <a:r>
              <a:rPr lang="fr-FR" altLang="fr-FR" sz="2000" b="1" i="1" dirty="0">
                <a:latin typeface="Arial Unicode MS" pitchFamily="34" charset="-128"/>
                <a:hlinkClick r:id="rId2"/>
              </a:rPr>
              <a:t>sokchea.am@g2elab.grenoble-inp.fr</a:t>
            </a:r>
            <a:endParaRPr lang="fr-FR" altLang="fr-FR" sz="2000" b="1" i="1" dirty="0">
              <a:latin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i="1" dirty="0">
                <a:latin typeface="Arial Unicode MS" pitchFamily="34" charset="-128"/>
              </a:rPr>
              <a:t>Tel : +33 4 76 82 71 83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448357" y="3924743"/>
            <a:ext cx="6837346" cy="1063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defTabSz="2952750">
              <a:defRPr/>
            </a:pPr>
            <a:endParaRPr lang="fr-FR" sz="5800">
              <a:latin typeface="Arial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48358" y="4142459"/>
            <a:ext cx="683734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Aim</a:t>
            </a:r>
            <a:r>
              <a:rPr lang="fr-FR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of the </a:t>
            </a:r>
            <a:r>
              <a:rPr lang="fr-FR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work</a:t>
            </a:r>
            <a:endParaRPr lang="en-GB" altLang="fr-FR" sz="2800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7911858" y="16055702"/>
            <a:ext cx="66095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500" indent="-635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fr-FR" sz="2400" b="1" u="sng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Conclusion</a:t>
            </a:r>
            <a:r>
              <a:rPr lang="en-GB" altLang="fr-FR" sz="2400" b="1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: the proposed circuits for signal and power transmission functions for IGBT gate drivers for high insulation capabilities are studied and optimized (0.5mm ≈ 20kV).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fr-FR" sz="2400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n-GB" altLang="fr-FR" sz="2400" b="1" u="sng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Future works</a:t>
            </a:r>
            <a:r>
              <a:rPr lang="en-GB" altLang="fr-FR" sz="2400" b="1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: Proposed gate driver for one Sub-module of MMC for Medium Voltage applications with thickness of 1mm (up to 30kV).</a:t>
            </a: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448356" y="8609687"/>
            <a:ext cx="6837346" cy="1063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defTabSz="2952750">
              <a:defRPr/>
            </a:pPr>
            <a:endParaRPr lang="fr-FR" sz="5800">
              <a:latin typeface="Arial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488002" y="5261934"/>
            <a:ext cx="6797701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GB" altLang="fr-FR" sz="2400" b="1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The objective of the work is to propose and optimize a signal and a power transmission function for an IGBT gate driver with high insulation voltage (up to 30kV).</a:t>
            </a:r>
          </a:p>
          <a:p>
            <a:pPr algn="just" eaLnBrk="1" hangingPunct="1">
              <a:spcBef>
                <a:spcPct val="0"/>
              </a:spcBef>
            </a:pPr>
            <a:r>
              <a:rPr lang="en-GB" altLang="fr-FR" sz="2400" b="1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Firstly, the dielectric material for insulation system is studied.</a:t>
            </a:r>
          </a:p>
          <a:p>
            <a:pPr algn="just" eaLnBrk="1" hangingPunct="1">
              <a:spcBef>
                <a:spcPct val="0"/>
              </a:spcBef>
            </a:pPr>
            <a:r>
              <a:rPr lang="en-GB" altLang="fr-FR" sz="2400" b="1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Secondly, the functions are optimized thanks to virtual prototyping tools.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fr-FR" sz="2800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48356" y="8912640"/>
            <a:ext cx="6837345" cy="53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Virtual </a:t>
            </a:r>
            <a:r>
              <a:rPr lang="fr-FR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prototyping</a:t>
            </a:r>
            <a:endParaRPr lang="en-GB" altLang="fr-FR" sz="2800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7827475" y="4212045"/>
            <a:ext cx="683734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Optimization</a:t>
            </a:r>
            <a:r>
              <a:rPr lang="fr-FR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fr-FR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results</a:t>
            </a:r>
            <a:endParaRPr lang="en-GB" altLang="fr-FR" sz="2800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60" y="9869644"/>
            <a:ext cx="3635539" cy="233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481823" y="12571875"/>
            <a:ext cx="680388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000" i="1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Fig. Validation of the insulator breakdown voltage: Dielectric materials, schematic, experimental instruments</a:t>
            </a: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7918345" y="8912640"/>
            <a:ext cx="6716974" cy="53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Experimental</a:t>
            </a:r>
            <a:r>
              <a:rPr lang="fr-FR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fr-FR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results</a:t>
            </a:r>
            <a:endParaRPr lang="en-GB" altLang="fr-FR" sz="2800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710534" y="13644282"/>
            <a:ext cx="6346458" cy="38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fr-FR" sz="2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The objective of the work is to propose and optimize a signal and a power transmission function for an IGBT gate driver with high insulation voltage (up to 30kV).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n-GB" altLang="fr-FR" sz="2400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fr-FR" sz="2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Firstly, the dielectric material for insulation system is studied.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fr-FR" sz="2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Secondly, the functions are optimized thanks to virtual prototyping tools.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fr-FR" sz="2800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9415222" y="14393387"/>
                <a:ext cx="3602845" cy="1008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222" y="14393387"/>
                <a:ext cx="3602845" cy="1008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7827475" y="5247932"/>
            <a:ext cx="6837346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fr-FR" sz="2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The objective of the work is to propose and optimize a signal and a power transmission function for an IGBT gate driver with high insulation voltage (up to 30kV).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n-GB" altLang="fr-FR" sz="2400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fr-FR" sz="2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Firstly, the dielectric material for insulation system is </a:t>
            </a:r>
            <a:r>
              <a:rPr lang="en-GB" altLang="fr-FR" sz="2400" dirty="0" smtClean="0">
                <a:latin typeface="Times New Roman" panose="02020603050405020304" pitchFamily="18" charset="0"/>
                <a:cs typeface="Lucida Sans Unicode" panose="020B0602030504020204" pitchFamily="34" charset="0"/>
              </a:rPr>
              <a:t>studied. Secondly</a:t>
            </a:r>
            <a:r>
              <a:rPr lang="en-GB" altLang="fr-FR" sz="2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, the functions are optimized thanks to virtual prototyping tools.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fr-FR" sz="2800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7994790" y="12308415"/>
            <a:ext cx="66405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Comparison results for power transmission function</a:t>
            </a:r>
          </a:p>
        </p:txBody>
      </p:sp>
      <p:pic>
        <p:nvPicPr>
          <p:cNvPr id="30" name="Imag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417" r="6165"/>
          <a:stretch>
            <a:fillRect/>
          </a:stretch>
        </p:blipFill>
        <p:spPr bwMode="auto">
          <a:xfrm>
            <a:off x="9364793" y="9993167"/>
            <a:ext cx="3378219" cy="224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7827475" y="13019661"/>
            <a:ext cx="6807844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fr-FR" sz="2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Firstly, the dielectric material for insulation system is </a:t>
            </a:r>
            <a:r>
              <a:rPr lang="en-GB" altLang="fr-FR" sz="2400" dirty="0" smtClean="0">
                <a:latin typeface="Times New Roman" panose="02020603050405020304" pitchFamily="18" charset="0"/>
                <a:cs typeface="Lucida Sans Unicode" panose="020B0602030504020204" pitchFamily="34" charset="0"/>
              </a:rPr>
              <a:t>studied. Secondly</a:t>
            </a:r>
            <a:r>
              <a:rPr lang="en-GB" altLang="fr-FR" sz="2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, the functions are optimized thanks to virtual prototyping tools.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fr-FR" sz="2800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9" y="19630587"/>
            <a:ext cx="6462748" cy="1053915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9101964" y="19702362"/>
            <a:ext cx="4425495" cy="910367"/>
            <a:chOff x="6968219" y="19272492"/>
            <a:chExt cx="7437513" cy="152996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27411" y="19472227"/>
              <a:ext cx="2759761" cy="129207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192856" y="19756610"/>
              <a:ext cx="2212876" cy="723303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61652" y="19552837"/>
              <a:ext cx="1384712" cy="113085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68219" y="19272492"/>
              <a:ext cx="1529968" cy="1529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6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56</TotalTime>
  <Words>327</Words>
  <Application>Microsoft Office PowerPoint</Application>
  <PresentationFormat>Personnalisé</PresentationFormat>
  <Paragraphs>28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Unicode MS</vt:lpstr>
      <vt:lpstr>Cambria Math</vt:lpstr>
      <vt:lpstr>Corbel</vt:lpstr>
      <vt:lpstr>Lucida Sans Unicode</vt:lpstr>
      <vt:lpstr>Times New Roman</vt:lpstr>
      <vt:lpstr>Base</vt:lpstr>
      <vt:lpstr>Présentation PowerPoint</vt:lpstr>
    </vt:vector>
  </TitlesOfParts>
  <Company>G2ELab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Lefranc</dc:creator>
  <cp:lastModifiedBy>Pierre Lefranc</cp:lastModifiedBy>
  <cp:revision>23</cp:revision>
  <dcterms:created xsi:type="dcterms:W3CDTF">2018-04-25T09:02:04Z</dcterms:created>
  <dcterms:modified xsi:type="dcterms:W3CDTF">2018-04-26T07:31:58Z</dcterms:modified>
</cp:coreProperties>
</file>